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gina Cuixart" userId="3dc6faaf-ac24-47be-8180-360a35bc2318" providerId="ADAL" clId="{227E496F-9F2B-4B0D-9CDC-8B44B5C98C2F}"/>
    <pc:docChg chg="modSld">
      <pc:chgData name="Jorgina Cuixart" userId="3dc6faaf-ac24-47be-8180-360a35bc2318" providerId="ADAL" clId="{227E496F-9F2B-4B0D-9CDC-8B44B5C98C2F}" dt="2026-01-20T09:58:58.304" v="67" actId="20577"/>
      <pc:docMkLst>
        <pc:docMk/>
      </pc:docMkLst>
      <pc:sldChg chg="modSp mod">
        <pc:chgData name="Jorgina Cuixart" userId="3dc6faaf-ac24-47be-8180-360a35bc2318" providerId="ADAL" clId="{227E496F-9F2B-4B0D-9CDC-8B44B5C98C2F}" dt="2026-01-20T09:58:58.304" v="67" actId="20577"/>
        <pc:sldMkLst>
          <pc:docMk/>
          <pc:sldMk cId="2240134513" sldId="257"/>
        </pc:sldMkLst>
        <pc:spChg chg="mod">
          <ac:chgData name="Jorgina Cuixart" userId="3dc6faaf-ac24-47be-8180-360a35bc2318" providerId="ADAL" clId="{227E496F-9F2B-4B0D-9CDC-8B44B5C98C2F}" dt="2026-01-20T09:58:58.304" v="67" actId="20577"/>
          <ac:spMkLst>
            <pc:docMk/>
            <pc:sldMk cId="2240134513" sldId="257"/>
            <ac:spMk id="3" creationId="{6A3B947E-21BC-C7CA-BE19-703CA29B91BD}"/>
          </ac:spMkLst>
        </pc:spChg>
      </pc:sldChg>
    </pc:docChg>
  </pc:docChgLst>
  <pc:docChgLst>
    <pc:chgData name="Jorgina Cuixart" userId="3dc6faaf-ac24-47be-8180-360a35bc2318" providerId="ADAL" clId="{9A06E63A-A3E7-4DB1-BFE5-714D72B83051}"/>
    <pc:docChg chg="undo custSel modSld">
      <pc:chgData name="Jorgina Cuixart" userId="3dc6faaf-ac24-47be-8180-360a35bc2318" providerId="ADAL" clId="{9A06E63A-A3E7-4DB1-BFE5-714D72B83051}" dt="2025-06-16T14:13:01.996" v="263" actId="1076"/>
      <pc:docMkLst>
        <pc:docMk/>
      </pc:docMkLst>
      <pc:sldChg chg="modSp mod">
        <pc:chgData name="Jorgina Cuixart" userId="3dc6faaf-ac24-47be-8180-360a35bc2318" providerId="ADAL" clId="{9A06E63A-A3E7-4DB1-BFE5-714D72B83051}" dt="2025-06-16T13:27:34.526" v="68" actId="20577"/>
        <pc:sldMkLst>
          <pc:docMk/>
          <pc:sldMk cId="1896852230" sldId="256"/>
        </pc:sldMkLst>
      </pc:sldChg>
      <pc:sldChg chg="modSp mod">
        <pc:chgData name="Jorgina Cuixart" userId="3dc6faaf-ac24-47be-8180-360a35bc2318" providerId="ADAL" clId="{9A06E63A-A3E7-4DB1-BFE5-714D72B83051}" dt="2025-06-16T14:12:43.488" v="257" actId="20577"/>
        <pc:sldMkLst>
          <pc:docMk/>
          <pc:sldMk cId="3002768881" sldId="258"/>
        </pc:sldMkLst>
      </pc:sldChg>
      <pc:sldChg chg="addSp delSp modSp mod">
        <pc:chgData name="Jorgina Cuixart" userId="3dc6faaf-ac24-47be-8180-360a35bc2318" providerId="ADAL" clId="{9A06E63A-A3E7-4DB1-BFE5-714D72B83051}" dt="2025-06-16T14:13:01.996" v="263" actId="1076"/>
        <pc:sldMkLst>
          <pc:docMk/>
          <pc:sldMk cId="3428148616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F8639-BA67-E8F9-4262-B04249AA2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83EFA4-5645-5733-4F54-12A35416B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7210B-1C22-ADDC-B93E-94C69A45E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F1184-B1B3-F2AB-3D7E-7F2A0EA38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2865C-33E3-7BF5-CBA8-90501633A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12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AE53A-C48C-A8AF-DF82-3E271825D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4710-53FF-16B6-4787-4CD6522BEA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0D106-7320-528B-2BF8-9E9B55C56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4D9B7-7A52-E7F0-EF8D-77A865E3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9B038-57F5-7E76-8785-C3BBA0824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87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6E8660-E496-6CA2-70C8-FE48EF5188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9A2B9F-5D9A-8DCD-F6ED-33C9B4538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34364-D55C-A83A-1155-91DFFC914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4C766-D92B-4B88-C86A-EA1900023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0EDDC-107F-CDD7-033F-7DC9D421B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279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294B9-0A15-31A0-346A-BEB4C4B91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E410A-8FF9-A63E-EDC9-7D4D3C7B3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0BD8-9D39-0230-AF34-37876ED5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F4BA7-9AA7-4A2D-0F77-9C6D2C1D4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8C6FB-880D-C992-52A7-2CB9B4A72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424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3C5-ED74-A5D2-BF87-3BFC68D3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C56BF1-5270-A054-75F0-D9E4E05E3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B69D0-DFE8-6063-34CF-7BE607231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A0A80-8FE1-CDC0-CE04-2613A39BE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2B269-3A5A-725B-CCA3-A342D25FF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57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C54E4-D2B5-62F2-64E2-7A6C02610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ED4A5-3E04-E4BD-49DE-47650ECF75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0F1C47-7EC1-6EA0-161A-C8835887A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610CA-9699-C41C-79B7-F62BC39B5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C6D6E-73D1-C0D3-40C5-6733713FE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BD041-A0AA-FF0A-9751-3DDDF4BE0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23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CE453-84C0-E2F1-5A38-AB32CFACD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2276F-E8AE-614E-B7BB-893907729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19FFB0-8533-4D88-078A-B15E2B4C3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ED036E-0533-32C1-D024-F0805A91E5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F21516-94F4-85A5-79CF-5B1A5C835F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C3A373-DE9B-F51D-A202-7C02CCDEC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F1DA53-1E44-82F4-A1C0-6CD413AC2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EF247D-99B9-C9C2-C77F-55AB0004A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703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CEF42-AF53-7054-3186-589B6AC31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B78277-97DA-684B-8714-FDEB2C19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9600CD-7AF5-30CD-B7AD-BBFB25D99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09AF1B-F17A-F51E-4F46-A6CBCF52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426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B89A29-CA54-8621-2DF3-B0DBA15A3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12A8B0-BB5F-8F7D-0466-2B1B06138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D72B0-560E-E5BE-CF48-E8D7DCFFB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697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93748-F06B-03C2-801B-D22B7EA5A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107E5-1EF1-5BAE-47E8-1F8607DD6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62902A-4EE5-19F8-68DD-A6C7D476E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CF70B-301C-77BD-578E-83F137B8D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2E344-5FA0-C34A-03B2-103C239A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6672A-5561-60BC-FC81-C94041C39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004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4D3D2-66D6-E473-164D-85EAD24F1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5EF1A5-86E8-FF81-94A2-1076A327ED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FEC9B-B3BE-6110-F2B3-7E0014DA7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DDC3B-959D-3C8B-9BF2-E3CD93AE3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74BDD-4197-8392-54E9-0C4CB4FB2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3CED4-A894-CF63-DCE7-7852F0B02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7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1C97CD-D486-0C3C-A685-BED86C5C8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C9711-D52D-16B8-CBAA-8098FD7E7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52B7A-257A-9750-BBF1-7C6FCBAD90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E7D75-79BE-4462-9C39-F9AA778BCCC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760F7-5EAB-2F16-DEF9-BCAA3F29D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CADDC-B15D-2724-B53F-63C26FCF1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9F4866-0116-4C3F-973F-666D8EDB6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33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851FD-1ACC-6BC6-FE49-27835AB0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Project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16C96-8E58-D45B-4544-8577FB9ABE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Add subtitle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4C46C2-BE65-1C48-2406-CFC3B104067D}"/>
              </a:ext>
            </a:extLst>
          </p:cNvPr>
          <p:cNvSpPr txBox="1"/>
          <p:nvPr/>
        </p:nvSpPr>
        <p:spPr>
          <a:xfrm>
            <a:off x="8875059" y="457199"/>
            <a:ext cx="2971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Maximum 15 slides</a:t>
            </a:r>
          </a:p>
          <a:p>
            <a:r>
              <a:rPr lang="en-GB" dirty="0">
                <a:solidFill>
                  <a:srgbClr val="FF0000"/>
                </a:solidFill>
              </a:rPr>
              <a:t>Layout can be customised</a:t>
            </a:r>
          </a:p>
        </p:txBody>
      </p:sp>
    </p:spTree>
    <p:extLst>
      <p:ext uri="{BB962C8B-B14F-4D97-AF65-F5344CB8AC3E}">
        <p14:creationId xmlns:p14="http://schemas.microsoft.com/office/powerpoint/2010/main" val="1896852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0130D-CCD4-F74E-A065-16D4FCC82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Proposed structure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B947E-21BC-C7CA-BE19-703CA29B91BD}"/>
              </a:ext>
            </a:extLst>
          </p:cNvPr>
          <p:cNvSpPr txBox="1"/>
          <p:nvPr/>
        </p:nvSpPr>
        <p:spPr>
          <a:xfrm>
            <a:off x="838200" y="1690688"/>
            <a:ext cx="10206318" cy="4644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Symbol" panose="05050102010706020507" pitchFamily="18" charset="2"/>
              <a:buChar char=""/>
            </a:pPr>
            <a:r>
              <a:rPr lang="hu-HU" sz="1800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urban mobility challenge your are addressing </a:t>
            </a:r>
            <a:endParaRPr lang="en-GB" sz="18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Symbol" panose="05050102010706020507" pitchFamily="18" charset="2"/>
              <a:buChar char=""/>
            </a:pPr>
            <a:r>
              <a:rPr lang="hu-HU" sz="1800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proposed innovative solution(</a:t>
            </a:r>
            <a:r>
              <a:rPr lang="en-GB" sz="1800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s) </a:t>
            </a:r>
          </a:p>
          <a:p>
            <a:pPr marL="800100" lvl="1" indent="-34290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Symbol" panose="05050102010706020507" pitchFamily="18" charset="2"/>
              <a:buChar char=""/>
            </a:pPr>
            <a:r>
              <a:rPr lang="en-GB" dirty="0">
                <a:solidFill>
                  <a:srgbClr val="33333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hu-HU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ey novelties and competitive advantages compared to existing solutions, maturity level and key developments to be achieved as a result of the project)  </a:t>
            </a:r>
            <a:endParaRPr lang="en-GB" dirty="0">
              <a:solidFill>
                <a:srgbClr val="333333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Symbol" panose="05050102010706020507" pitchFamily="18" charset="2"/>
              <a:buChar char=""/>
            </a:pPr>
            <a:r>
              <a:rPr lang="en-GB" dirty="0">
                <a:solidFill>
                  <a:srgbClr val="33333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 Innovation maturity radar chart (see instructions in the following slides)</a:t>
            </a:r>
            <a:endParaRPr lang="en-GB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Symbol" panose="05050102010706020507" pitchFamily="18" charset="2"/>
              <a:buChar char=""/>
            </a:pPr>
            <a:r>
              <a:rPr lang="hu-HU" sz="1800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Market, business model and commercialisation potential </a:t>
            </a:r>
            <a:endParaRPr lang="en-GB" sz="18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Symbol" panose="05050102010706020507" pitchFamily="18" charset="2"/>
              <a:buChar char=""/>
            </a:pPr>
            <a:r>
              <a:rPr lang="en-GB" dirty="0">
                <a:solidFill>
                  <a:srgbClr val="33333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workplan, including proposed </a:t>
            </a:r>
            <a:r>
              <a:rPr lang="hu-HU" dirty="0">
                <a:solidFill>
                  <a:srgbClr val="33333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demos, their ambition and expected impact/metrics</a:t>
            </a:r>
            <a:endParaRPr lang="en-GB" dirty="0">
              <a:solidFill>
                <a:srgbClr val="33333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Symbol" panose="05050102010706020507" pitchFamily="18" charset="2"/>
              <a:buChar char=""/>
            </a:pPr>
            <a:r>
              <a:rPr lang="en-GB" sz="1800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Overview of project budget and proposed financial </a:t>
            </a:r>
            <a:r>
              <a:rPr lang="en-GB" sz="180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sustainability mechanism (FSM)</a:t>
            </a:r>
            <a:endParaRPr lang="en-GB" sz="1800" dirty="0">
              <a:solidFill>
                <a:srgbClr val="333333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Symbol" panose="05050102010706020507" pitchFamily="18" charset="2"/>
              <a:buChar char=""/>
            </a:pPr>
            <a:r>
              <a:rPr lang="hu-HU" sz="1800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project team </a:t>
            </a:r>
            <a:endParaRPr lang="en-GB" sz="18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Symbol" panose="05050102010706020507" pitchFamily="18" charset="2"/>
              <a:buChar char=""/>
            </a:pPr>
            <a:r>
              <a:rPr lang="hu-HU" sz="1800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Closing statement on why EIT Urban Mobility should support this project </a:t>
            </a:r>
            <a:endParaRPr lang="en-GB" sz="18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0134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0130D-CCD4-F74E-A065-16D4FCC82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912" y="203760"/>
            <a:ext cx="10515600" cy="1325563"/>
          </a:xfrm>
        </p:spPr>
        <p:txBody>
          <a:bodyPr/>
          <a:lstStyle/>
          <a:p>
            <a:r>
              <a:rPr lang="en-GB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Innovation Maturity Radar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B947E-21BC-C7CA-BE19-703CA29B91BD}"/>
              </a:ext>
            </a:extLst>
          </p:cNvPr>
          <p:cNvSpPr txBox="1"/>
          <p:nvPr/>
        </p:nvSpPr>
        <p:spPr>
          <a:xfrm>
            <a:off x="775447" y="1433710"/>
            <a:ext cx="10206318" cy="1995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</a:pPr>
            <a:r>
              <a:rPr lang="en-GB" sz="1200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help understand your innovation’s development stage, please complete the Innovation Maturity Radar self-assessment for each proposed solution.</a:t>
            </a:r>
          </a:p>
          <a:p>
            <a:pPr lvl="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</a:pPr>
            <a:r>
              <a:rPr lang="en-GB" sz="1200" dirty="0"/>
              <a:t>Instructions:</a:t>
            </a:r>
          </a:p>
          <a:p>
            <a:pPr marL="285750" lvl="0" indent="-28575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33333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Score each dimension from 1 (not started) to 5 (fully mature) using the criteria below.</a:t>
            </a:r>
          </a:p>
          <a:p>
            <a:pPr marL="285750" lvl="0" indent="-28575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33333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Plot your scores in a radar chart</a:t>
            </a:r>
          </a:p>
          <a:p>
            <a:pPr marL="285750" lvl="0" indent="-28575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33333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a short justification (1–2 lines) per dimension explaining your score. This should be aligned with the information included in your application form </a:t>
            </a:r>
          </a:p>
          <a:p>
            <a:pPr lvl="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</a:pPr>
            <a:r>
              <a:rPr lang="en-GB" sz="1200" b="1" dirty="0">
                <a:solidFill>
                  <a:srgbClr val="33333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Scoring criteria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94E2C92-32BA-DC91-E6F4-53B463DC0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684489"/>
              </p:ext>
            </p:extLst>
          </p:nvPr>
        </p:nvGraphicFramePr>
        <p:xfrm>
          <a:off x="847912" y="3543547"/>
          <a:ext cx="10061388" cy="25654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50464">
                  <a:extLst>
                    <a:ext uri="{9D8B030D-6E8A-4147-A177-3AD203B41FA5}">
                      <a16:colId xmlns:a16="http://schemas.microsoft.com/office/drawing/2014/main" val="1352105025"/>
                    </a:ext>
                  </a:extLst>
                </a:gridCol>
                <a:gridCol w="3720353">
                  <a:extLst>
                    <a:ext uri="{9D8B030D-6E8A-4147-A177-3AD203B41FA5}">
                      <a16:colId xmlns:a16="http://schemas.microsoft.com/office/drawing/2014/main" val="3968257369"/>
                    </a:ext>
                  </a:extLst>
                </a:gridCol>
                <a:gridCol w="4490571">
                  <a:extLst>
                    <a:ext uri="{9D8B030D-6E8A-4147-A177-3AD203B41FA5}">
                      <a16:colId xmlns:a16="http://schemas.microsoft.com/office/drawing/2014/main" val="3302250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Dimension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Scoring guidance (0-5)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85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Technology readiness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Maturity level of the core technology or technical solution.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1</a:t>
                      </a:r>
                      <a:r>
                        <a:rPr lang="en-GB" sz="1200" dirty="0"/>
                        <a:t>: Idea only; </a:t>
                      </a:r>
                      <a:r>
                        <a:rPr lang="en-GB" sz="1200" b="1" dirty="0"/>
                        <a:t>2</a:t>
                      </a:r>
                      <a:r>
                        <a:rPr lang="en-GB" sz="1200" dirty="0"/>
                        <a:t>: Early development or lab-tested; </a:t>
                      </a:r>
                      <a:r>
                        <a:rPr lang="en-GB" sz="1200" b="1" dirty="0"/>
                        <a:t>3</a:t>
                      </a:r>
                      <a:r>
                        <a:rPr lang="en-GB" sz="1200" dirty="0"/>
                        <a:t>: Field tested</a:t>
                      </a:r>
                      <a:br>
                        <a:rPr lang="en-GB" sz="1200" dirty="0"/>
                      </a:br>
                      <a:r>
                        <a:rPr lang="en-GB" sz="1200" b="1" dirty="0"/>
                        <a:t>4</a:t>
                      </a:r>
                      <a:r>
                        <a:rPr lang="en-GB" sz="1200" dirty="0"/>
                        <a:t>: Operational pilot; </a:t>
                      </a:r>
                      <a:r>
                        <a:rPr lang="en-GB" sz="1200" b="1" dirty="0"/>
                        <a:t>5</a:t>
                      </a:r>
                      <a:r>
                        <a:rPr lang="en-GB" sz="1200" dirty="0"/>
                        <a:t>: Fully validated and scalable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199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IP protection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Level of protection of intellectual property.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1</a:t>
                      </a:r>
                      <a:r>
                        <a:rPr lang="en-GB" sz="1200" dirty="0"/>
                        <a:t>: No IP activity; </a:t>
                      </a:r>
                      <a:r>
                        <a:rPr lang="en-GB" sz="1200" b="1" dirty="0"/>
                        <a:t>2</a:t>
                      </a:r>
                      <a:r>
                        <a:rPr lang="en-GB" sz="1200" dirty="0"/>
                        <a:t>: Initial idea or trade secret; </a:t>
                      </a:r>
                      <a:r>
                        <a:rPr lang="en-GB" sz="1200" b="1" dirty="0"/>
                        <a:t>3</a:t>
                      </a:r>
                      <a:r>
                        <a:rPr lang="en-GB" sz="1200" dirty="0"/>
                        <a:t>: IP filing in progress; </a:t>
                      </a:r>
                      <a:r>
                        <a:rPr lang="en-GB" sz="1200" b="1" dirty="0"/>
                        <a:t>4</a:t>
                      </a:r>
                      <a:r>
                        <a:rPr lang="en-GB" sz="1200" dirty="0"/>
                        <a:t>: Patent pending or copyright filed; </a:t>
                      </a:r>
                      <a:r>
                        <a:rPr lang="en-GB" sz="1200" b="1" dirty="0"/>
                        <a:t>5</a:t>
                      </a:r>
                      <a:r>
                        <a:rPr lang="en-GB" sz="1200" dirty="0"/>
                        <a:t>: IP secured/granted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4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Commercial readiness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Market traction, business model clarity, and customer validation.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1</a:t>
                      </a:r>
                      <a:r>
                        <a:rPr lang="en-GB" sz="1200" dirty="0"/>
                        <a:t>: Concept only; </a:t>
                      </a:r>
                      <a:r>
                        <a:rPr lang="en-GB" sz="1200" b="1" dirty="0"/>
                        <a:t>2</a:t>
                      </a:r>
                      <a:r>
                        <a:rPr lang="en-GB" sz="1200" dirty="0"/>
                        <a:t>: Market research done; </a:t>
                      </a:r>
                      <a:r>
                        <a:rPr lang="en-GB" sz="1200" b="1" dirty="0"/>
                        <a:t>3</a:t>
                      </a:r>
                      <a:r>
                        <a:rPr lang="en-GB" sz="1200" dirty="0"/>
                        <a:t>: Pilots or early sales</a:t>
                      </a:r>
                      <a:br>
                        <a:rPr lang="en-GB" sz="1200" dirty="0"/>
                      </a:br>
                      <a:r>
                        <a:rPr lang="en-GB" sz="1200" b="1" dirty="0"/>
                        <a:t>4</a:t>
                      </a:r>
                      <a:r>
                        <a:rPr lang="en-GB" sz="1200" dirty="0"/>
                        <a:t>: Commercial activity started; </a:t>
                      </a:r>
                      <a:r>
                        <a:rPr lang="en-GB" sz="1200" b="1" dirty="0"/>
                        <a:t>5</a:t>
                      </a:r>
                      <a:r>
                        <a:rPr lang="en-GB" sz="1200" dirty="0"/>
                        <a:t>: Paying customers and scaling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885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Regulatory readiness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Compliance with regulatory requirements in the target market(s).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1</a:t>
                      </a:r>
                      <a:r>
                        <a:rPr lang="en-GB" sz="1200" dirty="0"/>
                        <a:t>: No assessment; </a:t>
                      </a:r>
                      <a:r>
                        <a:rPr lang="en-GB" sz="1200" b="1" dirty="0"/>
                        <a:t>2</a:t>
                      </a:r>
                      <a:r>
                        <a:rPr lang="en-GB" sz="1200" dirty="0"/>
                        <a:t>: Under exploration; </a:t>
                      </a:r>
                      <a:r>
                        <a:rPr lang="en-GB" sz="1200" b="1" dirty="0"/>
                        <a:t>3</a:t>
                      </a:r>
                      <a:r>
                        <a:rPr lang="en-GB" sz="1200" dirty="0"/>
                        <a:t>: Some engagement or partial compliance; </a:t>
                      </a:r>
                      <a:r>
                        <a:rPr lang="en-GB" sz="1200" b="1" dirty="0"/>
                        <a:t>4</a:t>
                      </a:r>
                      <a:r>
                        <a:rPr lang="en-GB" sz="1200" dirty="0"/>
                        <a:t>: Regulatory approval in progress; </a:t>
                      </a:r>
                      <a:r>
                        <a:rPr lang="en-GB" sz="1200" b="1" dirty="0"/>
                        <a:t>5</a:t>
                      </a:r>
                      <a:r>
                        <a:rPr lang="en-GB" sz="1200" dirty="0"/>
                        <a:t>: Fully compliant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365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768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0130D-CCD4-F74E-A065-16D4FCC82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6610"/>
            <a:ext cx="10515600" cy="809251"/>
          </a:xfrm>
        </p:spPr>
        <p:txBody>
          <a:bodyPr/>
          <a:lstStyle/>
          <a:p>
            <a:r>
              <a:rPr lang="en-GB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Innovation Maturity Radar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B947E-21BC-C7CA-BE19-703CA29B91BD}"/>
              </a:ext>
            </a:extLst>
          </p:cNvPr>
          <p:cNvSpPr txBox="1"/>
          <p:nvPr/>
        </p:nvSpPr>
        <p:spPr>
          <a:xfrm>
            <a:off x="838200" y="1426996"/>
            <a:ext cx="10206318" cy="392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Bef>
                <a:spcPts val="480"/>
              </a:spcBef>
              <a:spcAft>
                <a:spcPts val="480"/>
              </a:spcAft>
            </a:pPr>
            <a:r>
              <a:rPr lang="en-GB" b="1" dirty="0">
                <a:solidFill>
                  <a:srgbClr val="333333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endParaRPr lang="en-GB" b="1" dirty="0">
              <a:solidFill>
                <a:srgbClr val="333333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7E5CAE-4105-A9D5-88D1-F53A480D697A}"/>
              </a:ext>
            </a:extLst>
          </p:cNvPr>
          <p:cNvSpPr txBox="1"/>
          <p:nvPr/>
        </p:nvSpPr>
        <p:spPr>
          <a:xfrm>
            <a:off x="6548673" y="2687461"/>
            <a:ext cx="466164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Technology Readiness: 4</a:t>
            </a:r>
            <a:br>
              <a:rPr lang="en-GB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GB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Prototype tested in a real-world urban setting; integration with fleet system underway.</a:t>
            </a:r>
          </a:p>
          <a:p>
            <a:endParaRPr lang="en-GB" sz="1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1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IP Protection: 3</a:t>
            </a:r>
            <a:br>
              <a:rPr lang="en-GB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GB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Patent application submitted; trademark filed for brand identity.</a:t>
            </a:r>
          </a:p>
          <a:p>
            <a:endParaRPr lang="en-GB" sz="1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1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Commercial Readiness: 2</a:t>
            </a:r>
            <a:br>
              <a:rPr lang="en-GB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GB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Customer interviews completed; pilot agreements under discussion.</a:t>
            </a:r>
          </a:p>
          <a:p>
            <a:endParaRPr lang="en-GB" sz="1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1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Regulatory Readiness: 1</a:t>
            </a:r>
            <a:br>
              <a:rPr lang="en-GB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GB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Still assessing applicable certifications for urban deployment.</a:t>
            </a:r>
          </a:p>
        </p:txBody>
      </p:sp>
      <p:pic>
        <p:nvPicPr>
          <p:cNvPr id="5" name="Picture 4" descr="A diagram of a triangle&#10;&#10;AI-generated content may be incorrect.">
            <a:extLst>
              <a:ext uri="{FF2B5EF4-FFF2-40B4-BE49-F238E27FC236}">
                <a16:creationId xmlns:a16="http://schemas.microsoft.com/office/drawing/2014/main" id="{0ABDF36F-4333-AC0F-5631-593B1E17A0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10" y="1978881"/>
            <a:ext cx="5626448" cy="452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148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f1db1b9-33a0-447a-8726-ec1a7d93aa02">
      <Terms xmlns="http://schemas.microsoft.com/office/infopath/2007/PartnerControls"/>
    </lcf76f155ced4ddcb4097134ff3c332f>
    <TaxCatchAll xmlns="70b8dd83-fd17-4b17-b50f-19c0932e6f4f" xsi:nil="true"/>
    <_Flow_SignoffStatus xmlns="2f1db1b9-33a0-447a-8726-ec1a7d93aa0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E4D72B7258F24281FB466615F9ABFF" ma:contentTypeVersion="20" ma:contentTypeDescription="Create a new document." ma:contentTypeScope="" ma:versionID="a3d75d9c436b05ab30f2c53e55d31f40">
  <xsd:schema xmlns:xsd="http://www.w3.org/2001/XMLSchema" xmlns:xs="http://www.w3.org/2001/XMLSchema" xmlns:p="http://schemas.microsoft.com/office/2006/metadata/properties" xmlns:ns2="70b8dd83-fd17-4b17-b50f-19c0932e6f4f" xmlns:ns3="2f1db1b9-33a0-447a-8726-ec1a7d93aa02" targetNamespace="http://schemas.microsoft.com/office/2006/metadata/properties" ma:root="true" ma:fieldsID="b8d5f7ee54f32a007eb8f0dc93f53568" ns2:_="" ns3:_="">
    <xsd:import namespace="70b8dd83-fd17-4b17-b50f-19c0932e6f4f"/>
    <xsd:import namespace="2f1db1b9-33a0-447a-8726-ec1a7d93aa0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_Flow_SignoffStatu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b8dd83-fd17-4b17-b50f-19c0932e6f4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3487ed2-c9cc-4d53-8829-28ab797bfb78}" ma:internalName="TaxCatchAll" ma:showField="CatchAllData" ma:web="70b8dd83-fd17-4b17-b50f-19c0932e6f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db1b9-33a0-447a-8726-ec1a7d93aa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b45f33e-29d8-4f9a-b746-dab35ffce6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B828D2-FC4F-4B47-9C4C-EA265404E47C}">
  <ds:schemaRefs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2f1db1b9-33a0-447a-8726-ec1a7d93aa02"/>
    <ds:schemaRef ds:uri="70b8dd83-fd17-4b17-b50f-19c0932e6f4f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5920188-D3A4-463F-B119-96B48DC067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01232A-6421-4E91-B3B1-3397DB9784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b8dd83-fd17-4b17-b50f-19c0932e6f4f"/>
    <ds:schemaRef ds:uri="2f1db1b9-33a0-447a-8726-ec1a7d93a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Microsoft Office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Calibri Light</vt:lpstr>
      <vt:lpstr>Symbol</vt:lpstr>
      <vt:lpstr>Office Theme</vt:lpstr>
      <vt:lpstr>Project title</vt:lpstr>
      <vt:lpstr>Proposed structure</vt:lpstr>
      <vt:lpstr>Innovation Maturity Radar</vt:lpstr>
      <vt:lpstr>Innovation Maturity Radar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Jorgina Cuixart</dc:creator>
  <cp:lastModifiedBy>Jorgina Cuixart</cp:lastModifiedBy>
  <cp:revision>1</cp:revision>
  <dcterms:created xsi:type="dcterms:W3CDTF">2025-06-12T09:28:10Z</dcterms:created>
  <dcterms:modified xsi:type="dcterms:W3CDTF">2026-01-20T09:59:00Z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0x01010052E4D72B7258F24281FB466615F9ABFF</vt:lpwstr>
  </property>
  <property fmtid="{D5CDD505-2E9C-101B-9397-08002B2CF9AE}" pid="3" name="MediaServiceImageTags">
    <vt:lpwstr/>
  </property>
</Properties>
</file>